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79" r:id="rId7"/>
    <p:sldId id="259" r:id="rId8"/>
    <p:sldId id="276" r:id="rId9"/>
    <p:sldId id="275" r:id="rId10"/>
    <p:sldId id="277" r:id="rId11"/>
    <p:sldId id="262" r:id="rId12"/>
    <p:sldId id="264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000"/>
    <a:srgbClr val="7F7F7F"/>
    <a:srgbClr val="4472C4"/>
    <a:srgbClr val="FFFFFF"/>
    <a:srgbClr val="009FE9"/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D0824-E7A5-4EB3-B66E-A07D9367FF7F}" v="40" dt="2022-03-09T10:10:24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AA6C3-A600-794F-924D-E77D9A052C1C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4BE0-41FA-F141-BC23-CC08A9FD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74BE0-41FA-F141-BC23-CC08A9FD0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74BE0-41FA-F141-BC23-CC08A9FD0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B5B62-E334-3549-B56C-2CBC9C19A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600D-AD50-854A-85BF-225C22788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50E4-7F59-E24B-8504-44A5A049C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9BC0-1D43-FD49-BBB8-27BDB6F0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8741-3F22-9842-A981-EF12CCD0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D8C18-5E3E-4942-96EE-EE805A8C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ight, green, outdoor, scene&#10;&#10;Description automatically generated">
            <a:extLst>
              <a:ext uri="{FF2B5EF4-FFF2-40B4-BE49-F238E27FC236}">
                <a16:creationId xmlns:a16="http://schemas.microsoft.com/office/drawing/2014/main" id="{8FD7138C-4243-5E48-89EC-E9CB6C684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AF1865-6F49-1C48-AD33-954E74762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3573" y="289559"/>
            <a:ext cx="734297" cy="7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7224-0D6B-C841-A1DA-A5E86512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20D5A-F7CE-9840-9B82-D41ED6B48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BF6B-375F-D348-AF87-44AE661A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60B1A-8996-2A4B-8143-8028F30A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97D0-9810-EC41-9348-948EA578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CFA8C-8359-6F49-B093-4A5F46A48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D0C3A-79A7-5640-946C-E804DF20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4765-B822-AD4D-A357-F9893BB4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26E2-29E6-314E-BD9C-07652CCE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EDAB-BE2C-9C44-8216-3FC16C77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D887-35A8-2649-BB45-2E1B11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7EE06-50F9-6440-B690-11C940D3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7278-AE9A-9E4C-92AE-9E59B48B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488C-8F83-134F-BAB0-54B5B3D7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47458-8A8B-E54D-9D10-969C3E68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9699-45AA-8541-A205-29A97840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FF20D-087B-2A4E-B0FB-01D7D23A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1550-08E6-CF4E-A4FA-18D8166C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7469B-AD46-7945-891F-2DFA777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ECD64-5069-6E4F-AE43-1EAF0873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A92-B24C-9B40-B2F3-BDF406C4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332B-F15A-AC4C-96D6-8CB61F7D5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481F3-73F3-0A4B-B1BC-A43E3471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9825-142F-4A44-939A-F43D480E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62890-C94A-BF4D-82F4-A58EECEC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13B25-FC67-6347-A297-BDECDB53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A8D3-85A9-0848-BE88-29D9E754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F15CE-66F0-0041-B635-6D467E66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84A2C-D790-F743-9883-5487AF8F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3DC24-B2BE-C54F-B425-1DDCB40F2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056F3-A54C-554E-93A6-6854EBF96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B8FCB-17A8-894B-A0A6-C78D1755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584FF-18A9-8946-8AA6-1C4E3AA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4E573-8CCC-784D-A92A-475460FE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8FF4-7172-064A-881A-92ABF13D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84268-DBA0-E741-9AFE-FA043643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A469F-B4EF-F34F-99E3-814431B0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A3A7-AD0B-E940-99FF-B9B033DC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59657-1B07-AF40-9387-C7A0E9AF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BA3BD-1CE7-7946-9A3D-D77990D0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4E3EC-FFFC-EC46-A0ED-5337C0A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ight, green, outdoor, scene&#10;&#10;Description automatically generated">
            <a:extLst>
              <a:ext uri="{FF2B5EF4-FFF2-40B4-BE49-F238E27FC236}">
                <a16:creationId xmlns:a16="http://schemas.microsoft.com/office/drawing/2014/main" id="{A155C31A-E124-6D47-AC32-E726C3C06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2A46046-6BDF-4E41-AF66-F588F50C2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3573" y="289559"/>
            <a:ext cx="734297" cy="7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0E60-3A93-A143-8663-A7D2741A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C780-EF48-0946-90EA-D71B60F5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DD65-DDE4-CB42-BBC3-8123AAE0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7CF16-0D18-4F4D-9C0E-357B631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8943-BC0F-9B48-AD42-D056B722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BB39E-D122-064A-89E0-CB4DAABB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E35D-BC20-8E42-9026-17B4F951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7AD85-6AC2-5B44-837F-BA11B8F6C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5C117-96B4-B443-97D4-655632D29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D7578-E56A-3349-B7E9-45B4980E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7F2A-1FD4-0C4B-AE28-7BD9D9AB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5D6D-4360-654F-A1A5-89FC52B0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4D3FB-B086-6942-B77B-FA728304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591F-F3C1-E041-AD7B-CCF40C98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38D94-21C9-284E-A16C-FCA8224AD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0D1E-4406-B447-AE19-739D732F5F65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FDE3-2805-3747-AFEA-DAE4853D5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3C84-F86F-AC49-BA4F-751A06F8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97DB-8803-5C4D-BE8C-378586AC45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ight, green, outdoor, scene&#10;&#10;Description automatically generated">
            <a:extLst>
              <a:ext uri="{FF2B5EF4-FFF2-40B4-BE49-F238E27FC236}">
                <a16:creationId xmlns:a16="http://schemas.microsoft.com/office/drawing/2014/main" id="{8E22FA49-29E2-D449-B9B7-A0FFE6A3BA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9ACEE6F-C47E-274D-8980-99510F4BAA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3573" y="289559"/>
            <a:ext cx="734297" cy="7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C2ABF-05CD-754F-844A-FEF530E1F3FE}"/>
              </a:ext>
            </a:extLst>
          </p:cNvPr>
          <p:cNvSpPr txBox="1"/>
          <p:nvPr/>
        </p:nvSpPr>
        <p:spPr>
          <a:xfrm>
            <a:off x="5633835" y="2447663"/>
            <a:ext cx="480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ZAHARA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8EBC2-3703-164E-926D-587CB999822E}"/>
              </a:ext>
            </a:extLst>
          </p:cNvPr>
          <p:cNvSpPr txBox="1"/>
          <p:nvPr/>
        </p:nvSpPr>
        <p:spPr>
          <a:xfrm>
            <a:off x="6232544" y="3540269"/>
            <a:ext cx="377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Transforming finance teams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B6ECFAE-775E-2140-A8C2-56D0960D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354" y="1494225"/>
            <a:ext cx="3259940" cy="34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CB58B8D-65AD-BA4B-AA99-C5FAD7AF67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38" y="916919"/>
            <a:ext cx="6451600" cy="5486400"/>
          </a:xfrm>
          <a:prstGeom prst="rect">
            <a:avLst/>
          </a:prstGeom>
        </p:spPr>
      </p:pic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D77AB1F-14DE-3A4E-A45A-A24CC7EDFCCB}"/>
              </a:ext>
            </a:extLst>
          </p:cNvPr>
          <p:cNvCxnSpPr>
            <a:cxnSpLocks/>
          </p:cNvCxnSpPr>
          <p:nvPr/>
        </p:nvCxnSpPr>
        <p:spPr>
          <a:xfrm flipV="1">
            <a:off x="4755574" y="2291488"/>
            <a:ext cx="3295403" cy="475015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F4934C2-73F3-AF46-A1F5-C76CEFFC2898}"/>
              </a:ext>
            </a:extLst>
          </p:cNvPr>
          <p:cNvCxnSpPr>
            <a:cxnSpLocks/>
          </p:cNvCxnSpPr>
          <p:nvPr/>
        </p:nvCxnSpPr>
        <p:spPr>
          <a:xfrm rot="10800000">
            <a:off x="4213269" y="4141074"/>
            <a:ext cx="2472047" cy="1416129"/>
          </a:xfrm>
          <a:prstGeom prst="curvedConnector3">
            <a:avLst>
              <a:gd name="adj1" fmla="val 9972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8C2B8E8-ED57-BA48-85B7-25CFE9C7D61D}"/>
              </a:ext>
            </a:extLst>
          </p:cNvPr>
          <p:cNvCxnSpPr/>
          <p:nvPr/>
        </p:nvCxnSpPr>
        <p:spPr>
          <a:xfrm>
            <a:off x="4921829" y="4141072"/>
            <a:ext cx="1751610" cy="1362691"/>
          </a:xfrm>
          <a:prstGeom prst="curvedConnector3">
            <a:avLst>
              <a:gd name="adj1" fmla="val 25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C3631D0B-7F70-6744-97E8-0F508B457BFF}"/>
              </a:ext>
            </a:extLst>
          </p:cNvPr>
          <p:cNvCxnSpPr/>
          <p:nvPr/>
        </p:nvCxnSpPr>
        <p:spPr>
          <a:xfrm>
            <a:off x="7409709" y="5503763"/>
            <a:ext cx="1389413" cy="51063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E75340E9-37DF-6246-B6CA-8CEF939CC54B}"/>
              </a:ext>
            </a:extLst>
          </p:cNvPr>
          <p:cNvCxnSpPr/>
          <p:nvPr/>
        </p:nvCxnSpPr>
        <p:spPr>
          <a:xfrm rot="16200000" flipV="1">
            <a:off x="3926281" y="3239535"/>
            <a:ext cx="380011" cy="19396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E72362D-F734-1648-9760-C5B95FD1B0B1}"/>
              </a:ext>
            </a:extLst>
          </p:cNvPr>
          <p:cNvCxnSpPr>
            <a:cxnSpLocks/>
          </p:cNvCxnSpPr>
          <p:nvPr/>
        </p:nvCxnSpPr>
        <p:spPr>
          <a:xfrm>
            <a:off x="4339938" y="3146511"/>
            <a:ext cx="581891" cy="385948"/>
          </a:xfrm>
          <a:prstGeom prst="curvedConnector3">
            <a:avLst>
              <a:gd name="adj1" fmla="val 107143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A02CB2-1BA1-3849-9859-BE9E0F031399}"/>
              </a:ext>
            </a:extLst>
          </p:cNvPr>
          <p:cNvSpPr txBox="1"/>
          <p:nvPr/>
        </p:nvSpPr>
        <p:spPr>
          <a:xfrm>
            <a:off x="526374" y="356245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ON PREMISE TOOL </a:t>
            </a:r>
          </a:p>
        </p:txBody>
      </p:sp>
    </p:spTree>
    <p:extLst>
      <p:ext uri="{BB962C8B-B14F-4D97-AF65-F5344CB8AC3E}">
        <p14:creationId xmlns:p14="http://schemas.microsoft.com/office/powerpoint/2010/main" val="4389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A45F2079-797C-3941-A3FA-C738AE554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447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5534C-4B7F-8547-8D89-19381C317487}"/>
              </a:ext>
            </a:extLst>
          </p:cNvPr>
          <p:cNvSpPr txBox="1"/>
          <p:nvPr/>
        </p:nvSpPr>
        <p:spPr>
          <a:xfrm>
            <a:off x="7970726" y="2061045"/>
            <a:ext cx="3935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Spend Approvals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Purchase Orders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Invoice automation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Budgets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Reporting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Expenses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0FD2BC-9DB3-444A-927E-050D1D5EB660}"/>
              </a:ext>
            </a:extLst>
          </p:cNvPr>
          <p:cNvSpPr/>
          <p:nvPr/>
        </p:nvSpPr>
        <p:spPr>
          <a:xfrm>
            <a:off x="8024096" y="5939821"/>
            <a:ext cx="1828741" cy="36174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DA60B1-E581-534B-AC7A-EA6BF8AF833B}"/>
              </a:ext>
            </a:extLst>
          </p:cNvPr>
          <p:cNvSpPr/>
          <p:nvPr/>
        </p:nvSpPr>
        <p:spPr>
          <a:xfrm>
            <a:off x="9969854" y="5939821"/>
            <a:ext cx="1828741" cy="361742"/>
          </a:xfrm>
          <a:prstGeom prst="roundRect">
            <a:avLst/>
          </a:prstGeom>
          <a:solidFill>
            <a:srgbClr val="D81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44307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C45C0-FF1D-9640-8E9A-1B0FD5412EE4}"/>
              </a:ext>
            </a:extLst>
          </p:cNvPr>
          <p:cNvSpPr/>
          <p:nvPr/>
        </p:nvSpPr>
        <p:spPr>
          <a:xfrm>
            <a:off x="1197428" y="1640003"/>
            <a:ext cx="3749040" cy="377952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Small SME / </a:t>
            </a:r>
          </a:p>
          <a:p>
            <a:pPr algn="ctr"/>
            <a:r>
              <a:rPr lang="en-US" dirty="0"/>
              <a:t>Micro / Book-Keepers</a:t>
            </a:r>
          </a:p>
          <a:p>
            <a:pPr algn="ctr"/>
            <a:r>
              <a:rPr lang="en-US" dirty="0"/>
              <a:t>Accountants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DE19DB-3BFF-204C-8B65-9CE496C81A8A}"/>
              </a:ext>
            </a:extLst>
          </p:cNvPr>
          <p:cNvSpPr/>
          <p:nvPr/>
        </p:nvSpPr>
        <p:spPr>
          <a:xfrm>
            <a:off x="4788670" y="2015989"/>
            <a:ext cx="2743200" cy="278384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Larger SME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Big Accountants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C2E656-2804-6245-9B3A-6214CE629619}"/>
              </a:ext>
            </a:extLst>
          </p:cNvPr>
          <p:cNvSpPr/>
          <p:nvPr/>
        </p:nvSpPr>
        <p:spPr>
          <a:xfrm>
            <a:off x="7490912" y="2364896"/>
            <a:ext cx="1955323" cy="19842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Enterprise</a:t>
            </a:r>
          </a:p>
        </p:txBody>
      </p:sp>
      <p:sp>
        <p:nvSpPr>
          <p:cNvPr id="6" name="AutoShape 2" descr="Welcome to Dext – Dext">
            <a:extLst>
              <a:ext uri="{FF2B5EF4-FFF2-40B4-BE49-F238E27FC236}">
                <a16:creationId xmlns:a16="http://schemas.microsoft.com/office/drawing/2014/main" id="{0C01287D-9E7D-624D-B747-E0F6FA0776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0584" y="5608101"/>
            <a:ext cx="36449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Dext - Home | Facebook">
            <a:extLst>
              <a:ext uri="{FF2B5EF4-FFF2-40B4-BE49-F238E27FC236}">
                <a16:creationId xmlns:a16="http://schemas.microsoft.com/office/drawing/2014/main" id="{7F3D0BF3-2031-2F4B-920E-F661F5F6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67" y="4449309"/>
            <a:ext cx="701040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5% Off ApprovalMax Coupon (2 Promo Codes) January 2022">
            <a:extLst>
              <a:ext uri="{FF2B5EF4-FFF2-40B4-BE49-F238E27FC236}">
                <a16:creationId xmlns:a16="http://schemas.microsoft.com/office/drawing/2014/main" id="{4D835350-390D-9E4C-890C-BB2E677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09" y="4449309"/>
            <a:ext cx="701040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Basware">
            <a:extLst>
              <a:ext uri="{FF2B5EF4-FFF2-40B4-BE49-F238E27FC236}">
                <a16:creationId xmlns:a16="http://schemas.microsoft.com/office/drawing/2014/main" id="{4B8FC321-B329-7C47-B43E-78BC9441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17" y="3455783"/>
            <a:ext cx="713779" cy="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ge Line 50 Pro – Corporate Computing">
            <a:extLst>
              <a:ext uri="{FF2B5EF4-FFF2-40B4-BE49-F238E27FC236}">
                <a16:creationId xmlns:a16="http://schemas.microsoft.com/office/drawing/2014/main" id="{2FA26F60-35AE-084C-B25D-9FC07D7D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39" y="2163309"/>
            <a:ext cx="1292333" cy="4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6F2A516-7C0B-FE4A-AB15-74A8AC9A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72" y="2074788"/>
            <a:ext cx="681990" cy="6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Quickbooks Skills do Employers Look for?">
            <a:extLst>
              <a:ext uri="{FF2B5EF4-FFF2-40B4-BE49-F238E27FC236}">
                <a16:creationId xmlns:a16="http://schemas.microsoft.com/office/drawing/2014/main" id="{465B0889-D8ED-AC4E-B318-2E8CDFFE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30" y="2116118"/>
            <a:ext cx="737396" cy="6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grate with Microsoft Dynamics 365 Business Central | Chaser credit  control software">
            <a:extLst>
              <a:ext uri="{FF2B5EF4-FFF2-40B4-BE49-F238E27FC236}">
                <a16:creationId xmlns:a16="http://schemas.microsoft.com/office/drawing/2014/main" id="{449AA85A-D33A-F747-B5A4-2518E5C7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42" y="3839431"/>
            <a:ext cx="1274390" cy="5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AP | Brands of the World™ | Download vector logos and logotypes">
            <a:extLst>
              <a:ext uri="{FF2B5EF4-FFF2-40B4-BE49-F238E27FC236}">
                <a16:creationId xmlns:a16="http://schemas.microsoft.com/office/drawing/2014/main" id="{11AEF34B-E50E-2A47-B66A-9C951C27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66" y="2586974"/>
            <a:ext cx="572930" cy="5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Why you shouldn't ignore Oracle 11g support end-of-life - WellData">
            <a:extLst>
              <a:ext uri="{FF2B5EF4-FFF2-40B4-BE49-F238E27FC236}">
                <a16:creationId xmlns:a16="http://schemas.microsoft.com/office/drawing/2014/main" id="{908BB032-54FA-0344-B5EF-2AC6F459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26" y="2641025"/>
            <a:ext cx="572930" cy="5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2DC554-F938-5D42-9361-4F46154B7B2B}"/>
              </a:ext>
            </a:extLst>
          </p:cNvPr>
          <p:cNvSpPr/>
          <p:nvPr/>
        </p:nvSpPr>
        <p:spPr>
          <a:xfrm>
            <a:off x="4311327" y="4008093"/>
            <a:ext cx="1337277" cy="1287144"/>
          </a:xfrm>
          <a:prstGeom prst="ellipse">
            <a:avLst/>
          </a:prstGeom>
          <a:solidFill>
            <a:srgbClr val="E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Rapid Growth </a:t>
            </a:r>
          </a:p>
        </p:txBody>
      </p:sp>
      <p:pic>
        <p:nvPicPr>
          <p:cNvPr id="24" name="Picture 14" descr="Sage Line 50 Pro – Corporate Computing">
            <a:extLst>
              <a:ext uri="{FF2B5EF4-FFF2-40B4-BE49-F238E27FC236}">
                <a16:creationId xmlns:a16="http://schemas.microsoft.com/office/drawing/2014/main" id="{6891CC5E-1471-964D-A852-019CCEA1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19" y="2624523"/>
            <a:ext cx="1123104" cy="3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6CD92AE-7CFE-744F-9303-BB8A4419A65A}"/>
              </a:ext>
            </a:extLst>
          </p:cNvPr>
          <p:cNvSpPr/>
          <p:nvPr/>
        </p:nvSpPr>
        <p:spPr>
          <a:xfrm>
            <a:off x="7048763" y="3837908"/>
            <a:ext cx="1233031" cy="1222801"/>
          </a:xfrm>
          <a:prstGeom prst="ellipse">
            <a:avLst/>
          </a:prstGeom>
          <a:solidFill>
            <a:srgbClr val="E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 Depts</a:t>
            </a:r>
          </a:p>
        </p:txBody>
      </p:sp>
      <p:pic>
        <p:nvPicPr>
          <p:cNvPr id="1042" name="Picture 18" descr="Sage 200 Add-Ons by Acuity | Acuity Solutions">
            <a:extLst>
              <a:ext uri="{FF2B5EF4-FFF2-40B4-BE49-F238E27FC236}">
                <a16:creationId xmlns:a16="http://schemas.microsoft.com/office/drawing/2014/main" id="{E2D3B3CD-34E7-7746-9F0F-CC331345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74" y="2177049"/>
            <a:ext cx="560982" cy="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age Intacct Support | Acuity Solutions">
            <a:extLst>
              <a:ext uri="{FF2B5EF4-FFF2-40B4-BE49-F238E27FC236}">
                <a16:creationId xmlns:a16="http://schemas.microsoft.com/office/drawing/2014/main" id="{7AD0A115-02CE-4B47-9438-626A4D61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4" y="2177049"/>
            <a:ext cx="572930" cy="5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9D3E3-F9CA-F84E-A354-74AFC02617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5848" y="3466927"/>
            <a:ext cx="661889" cy="288994"/>
          </a:xfrm>
          <a:prstGeom prst="rect">
            <a:avLst/>
          </a:prstGeom>
        </p:spPr>
      </p:pic>
      <p:pic>
        <p:nvPicPr>
          <p:cNvPr id="1054" name="Picture 30" descr="Tipalti - Wikipedia">
            <a:extLst>
              <a:ext uri="{FF2B5EF4-FFF2-40B4-BE49-F238E27FC236}">
                <a16:creationId xmlns:a16="http://schemas.microsoft.com/office/drawing/2014/main" id="{ED055930-4FB9-2549-BE5D-90B18BA0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27" y="3755921"/>
            <a:ext cx="644059" cy="3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91809C-7886-904E-B8F4-E9155EA38D13}"/>
              </a:ext>
            </a:extLst>
          </p:cNvPr>
          <p:cNvSpPr txBox="1"/>
          <p:nvPr/>
        </p:nvSpPr>
        <p:spPr>
          <a:xfrm>
            <a:off x="1351341" y="1186163"/>
            <a:ext cx="312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volume – Keep it simple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094CD6-1035-7E4A-8C50-80DB7BDC573E}"/>
              </a:ext>
            </a:extLst>
          </p:cNvPr>
          <p:cNvSpPr txBox="1"/>
          <p:nvPr/>
        </p:nvSpPr>
        <p:spPr>
          <a:xfrm>
            <a:off x="4946468" y="1236232"/>
            <a:ext cx="285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Medium volumes – Sophisticated functionality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5AF104-DC99-D94B-ACB4-0C61E60304AB}"/>
              </a:ext>
            </a:extLst>
          </p:cNvPr>
          <p:cNvSpPr txBox="1"/>
          <p:nvPr/>
        </p:nvSpPr>
        <p:spPr>
          <a:xfrm>
            <a:off x="8605456" y="1239979"/>
            <a:ext cx="285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Very high volumes– Sophisticated functionality</a:t>
            </a:r>
          </a:p>
          <a:p>
            <a:r>
              <a:rPr lang="en-US" dirty="0">
                <a:solidFill>
                  <a:schemeClr val="bg1"/>
                </a:solidFill>
              </a:rPr>
              <a:t>STP</a:t>
            </a:r>
          </a:p>
        </p:txBody>
      </p:sp>
    </p:spTree>
    <p:extLst>
      <p:ext uri="{BB962C8B-B14F-4D97-AF65-F5344CB8AC3E}">
        <p14:creationId xmlns:p14="http://schemas.microsoft.com/office/powerpoint/2010/main" val="421119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379623" y="458459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OUR 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97AA6C-805F-3642-96C8-458220B26B49}"/>
              </a:ext>
            </a:extLst>
          </p:cNvPr>
          <p:cNvCxnSpPr/>
          <p:nvPr/>
        </p:nvCxnSpPr>
        <p:spPr>
          <a:xfrm>
            <a:off x="1078884" y="1856589"/>
            <a:ext cx="8749718" cy="0"/>
          </a:xfrm>
          <a:prstGeom prst="line">
            <a:avLst/>
          </a:prstGeom>
          <a:ln w="19050">
            <a:solidFill>
              <a:srgbClr val="E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CEE03A-DE68-434D-A77E-2BA09115C5CA}"/>
              </a:ext>
            </a:extLst>
          </p:cNvPr>
          <p:cNvSpPr txBox="1"/>
          <p:nvPr/>
        </p:nvSpPr>
        <p:spPr>
          <a:xfrm>
            <a:off x="994994" y="1965645"/>
            <a:ext cx="2169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2007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Click2Scan Ltd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Started – Scanning </a:t>
            </a:r>
          </a:p>
          <a:p>
            <a:r>
              <a:rPr lang="en-US" sz="1400" dirty="0">
                <a:solidFill>
                  <a:schemeClr val="bg1"/>
                </a:solidFill>
              </a:rPr>
              <a:t>&amp; Document Management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09FDD-0564-2846-A71D-D8EBF2C78B19}"/>
              </a:ext>
            </a:extLst>
          </p:cNvPr>
          <p:cNvSpPr txBox="1"/>
          <p:nvPr/>
        </p:nvSpPr>
        <p:spPr>
          <a:xfrm>
            <a:off x="4356997" y="1965645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2009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ABBYY partner for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Intelligent OCR software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6A9AD-58B8-4641-8CD9-4018332C8CB8}"/>
              </a:ext>
            </a:extLst>
          </p:cNvPr>
          <p:cNvSpPr txBox="1"/>
          <p:nvPr/>
        </p:nvSpPr>
        <p:spPr>
          <a:xfrm>
            <a:off x="7613552" y="1965645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2012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ABBYY Release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Invoice recognition software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53196-5932-4B4D-AE18-29B5740306A5}"/>
              </a:ext>
            </a:extLst>
          </p:cNvPr>
          <p:cNvCxnSpPr/>
          <p:nvPr/>
        </p:nvCxnSpPr>
        <p:spPr>
          <a:xfrm>
            <a:off x="9828602" y="1856589"/>
            <a:ext cx="0" cy="1367405"/>
          </a:xfrm>
          <a:prstGeom prst="line">
            <a:avLst/>
          </a:prstGeom>
          <a:ln w="19050">
            <a:solidFill>
              <a:srgbClr val="EF6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9E3227-05C5-F042-8092-40CB72F9C548}"/>
              </a:ext>
            </a:extLst>
          </p:cNvPr>
          <p:cNvCxnSpPr>
            <a:cxnSpLocks/>
          </p:cNvCxnSpPr>
          <p:nvPr/>
        </p:nvCxnSpPr>
        <p:spPr>
          <a:xfrm>
            <a:off x="2079586" y="3210750"/>
            <a:ext cx="7749016" cy="13244"/>
          </a:xfrm>
          <a:prstGeom prst="line">
            <a:avLst/>
          </a:prstGeom>
          <a:ln w="19050">
            <a:solidFill>
              <a:srgbClr val="EF6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DA52B4-5835-7546-B12E-C629E45E85B3}"/>
              </a:ext>
            </a:extLst>
          </p:cNvPr>
          <p:cNvSpPr txBox="1"/>
          <p:nvPr/>
        </p:nvSpPr>
        <p:spPr>
          <a:xfrm>
            <a:off x="7839826" y="3333049"/>
            <a:ext cx="234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2013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Started Sage development for integrations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0CB47-DDB8-9E48-BA3C-46F10F36D76F}"/>
              </a:ext>
            </a:extLst>
          </p:cNvPr>
          <p:cNvSpPr txBox="1"/>
          <p:nvPr/>
        </p:nvSpPr>
        <p:spPr>
          <a:xfrm>
            <a:off x="4703741" y="3333049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2015</a:t>
            </a:r>
            <a:r>
              <a:rPr lang="en-US" sz="1400" dirty="0">
                <a:solidFill>
                  <a:srgbClr val="EF6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Zahara designed and development started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C84072-7615-1144-A91C-CC9326A8CD96}"/>
              </a:ext>
            </a:extLst>
          </p:cNvPr>
          <p:cNvCxnSpPr/>
          <p:nvPr/>
        </p:nvCxnSpPr>
        <p:spPr>
          <a:xfrm>
            <a:off x="2079586" y="3223994"/>
            <a:ext cx="0" cy="1468073"/>
          </a:xfrm>
          <a:prstGeom prst="line">
            <a:avLst/>
          </a:prstGeom>
          <a:ln w="19050">
            <a:solidFill>
              <a:srgbClr val="EF6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3852C-E3FC-E547-B66C-A8D219CAE062}"/>
              </a:ext>
            </a:extLst>
          </p:cNvPr>
          <p:cNvSpPr txBox="1"/>
          <p:nvPr/>
        </p:nvSpPr>
        <p:spPr>
          <a:xfrm>
            <a:off x="2342518" y="4822758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2017</a:t>
            </a:r>
            <a:r>
              <a:rPr lang="en-US" sz="1400" dirty="0">
                <a:solidFill>
                  <a:schemeClr val="bg1"/>
                </a:solidFill>
              </a:rPr>
              <a:t> Built-in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approvals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D1E93D-3F8B-6449-9B25-4886F5964DFC}"/>
              </a:ext>
            </a:extLst>
          </p:cNvPr>
          <p:cNvSpPr txBox="1"/>
          <p:nvPr/>
        </p:nvSpPr>
        <p:spPr>
          <a:xfrm>
            <a:off x="4117311" y="4822758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2018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Integrations and move to Azure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3DCCC-0429-4341-A640-B64BBE060573}"/>
              </a:ext>
            </a:extLst>
          </p:cNvPr>
          <p:cNvSpPr txBox="1"/>
          <p:nvPr/>
        </p:nvSpPr>
        <p:spPr>
          <a:xfrm>
            <a:off x="6155038" y="4822758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2019</a:t>
            </a:r>
            <a:r>
              <a:rPr lang="en-US" sz="1400" dirty="0">
                <a:solidFill>
                  <a:srgbClr val="EF6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Mobile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app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33BBD-F165-9C49-8AD3-0227F29F4D50}"/>
              </a:ext>
            </a:extLst>
          </p:cNvPr>
          <p:cNvSpPr txBox="1"/>
          <p:nvPr/>
        </p:nvSpPr>
        <p:spPr>
          <a:xfrm>
            <a:off x="7613552" y="4814367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2020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Built-in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invoice OCR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93BD52-EC49-9C41-9E35-96405A813A89}"/>
              </a:ext>
            </a:extLst>
          </p:cNvPr>
          <p:cNvCxnSpPr>
            <a:cxnSpLocks/>
          </p:cNvCxnSpPr>
          <p:nvPr/>
        </p:nvCxnSpPr>
        <p:spPr>
          <a:xfrm>
            <a:off x="2079586" y="4692067"/>
            <a:ext cx="8919724" cy="0"/>
          </a:xfrm>
          <a:prstGeom prst="straightConnector1">
            <a:avLst/>
          </a:prstGeom>
          <a:ln w="19050">
            <a:solidFill>
              <a:srgbClr val="E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3727B5-339B-CB4E-B164-58AE9A295814}"/>
              </a:ext>
            </a:extLst>
          </p:cNvPr>
          <p:cNvSpPr txBox="1"/>
          <p:nvPr/>
        </p:nvSpPr>
        <p:spPr>
          <a:xfrm>
            <a:off x="2170102" y="3322491"/>
            <a:ext cx="22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2016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First release of Zahara used by Signature SL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DB703-1EDC-E84A-AB02-5344C7CBEB74}"/>
              </a:ext>
            </a:extLst>
          </p:cNvPr>
          <p:cNvSpPr txBox="1"/>
          <p:nvPr/>
        </p:nvSpPr>
        <p:spPr>
          <a:xfrm>
            <a:off x="9099952" y="4822758"/>
            <a:ext cx="216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6000"/>
                </a:solidFill>
              </a:rPr>
              <a:t>2021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Staff Expenses, </a:t>
            </a:r>
            <a:r>
              <a:rPr lang="en-US" sz="1400" dirty="0" err="1">
                <a:solidFill>
                  <a:schemeClr val="bg1"/>
                </a:solidFill>
              </a:rPr>
              <a:t>AutoPilot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0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348572" y="253274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ABOUT 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EAE41-5EF0-A64A-B3BE-F53640697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17" y="1061106"/>
            <a:ext cx="2954880" cy="1901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FC728-F0CC-6647-8120-459E534A3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65" y="3835481"/>
            <a:ext cx="2643276" cy="1700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CF1FE-718E-794B-AD46-40A53E12E2FD}"/>
              </a:ext>
            </a:extLst>
          </p:cNvPr>
          <p:cNvSpPr txBox="1"/>
          <p:nvPr/>
        </p:nvSpPr>
        <p:spPr>
          <a:xfrm>
            <a:off x="1204216" y="2982289"/>
            <a:ext cx="51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Sales, Support &amp; Admin </a:t>
            </a:r>
          </a:p>
          <a:p>
            <a:r>
              <a:rPr lang="en-US" dirty="0">
                <a:solidFill>
                  <a:schemeClr val="bg1"/>
                </a:solidFill>
              </a:rPr>
              <a:t>Based in Bath, 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154B1-FE9F-864D-968B-BC2923C00ACA}"/>
              </a:ext>
            </a:extLst>
          </p:cNvPr>
          <p:cNvSpPr txBox="1"/>
          <p:nvPr/>
        </p:nvSpPr>
        <p:spPr>
          <a:xfrm>
            <a:off x="1091111" y="5564028"/>
            <a:ext cx="51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  <a:p>
            <a:r>
              <a:rPr lang="en-US" dirty="0">
                <a:solidFill>
                  <a:schemeClr val="bg1"/>
                </a:solidFill>
              </a:rPr>
              <a:t>Based in Krakow, Poland</a:t>
            </a:r>
          </a:p>
        </p:txBody>
      </p:sp>
      <p:pic>
        <p:nvPicPr>
          <p:cNvPr id="1026" name="Picture 2" descr="Hyderabad - Democrats Abroad">
            <a:extLst>
              <a:ext uri="{FF2B5EF4-FFF2-40B4-BE49-F238E27FC236}">
                <a16:creationId xmlns:a16="http://schemas.microsoft.com/office/drawing/2014/main" id="{5C002AC1-C6B1-0949-9775-0C18A075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7" y="3835481"/>
            <a:ext cx="2896152" cy="17748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850803-DE0C-6C4E-B977-B40FF2ADD8B7}"/>
              </a:ext>
            </a:extLst>
          </p:cNvPr>
          <p:cNvSpPr txBox="1"/>
          <p:nvPr/>
        </p:nvSpPr>
        <p:spPr>
          <a:xfrm>
            <a:off x="4429408" y="5610300"/>
            <a:ext cx="51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  <a:p>
            <a:r>
              <a:rPr lang="en-US" dirty="0">
                <a:solidFill>
                  <a:schemeClr val="bg1"/>
                </a:solidFill>
              </a:rPr>
              <a:t>Hyderabad, India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04A7D-5032-FB4D-96A0-87D6046F303E}"/>
              </a:ext>
            </a:extLst>
          </p:cNvPr>
          <p:cNvSpPr txBox="1"/>
          <p:nvPr/>
        </p:nvSpPr>
        <p:spPr>
          <a:xfrm>
            <a:off x="4429408" y="2992885"/>
            <a:ext cx="267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Sales &amp; Support </a:t>
            </a:r>
          </a:p>
          <a:p>
            <a:r>
              <a:rPr lang="en-US" dirty="0">
                <a:solidFill>
                  <a:schemeClr val="bg1"/>
                </a:solidFill>
              </a:rPr>
              <a:t>Brisbane, Australia</a:t>
            </a:r>
          </a:p>
        </p:txBody>
      </p:sp>
      <p:pic>
        <p:nvPicPr>
          <p:cNvPr id="1028" name="Picture 4" descr="Brisbane - Wikipedia">
            <a:extLst>
              <a:ext uri="{FF2B5EF4-FFF2-40B4-BE49-F238E27FC236}">
                <a16:creationId xmlns:a16="http://schemas.microsoft.com/office/drawing/2014/main" id="{2835DAE9-FBBC-6340-8258-164B08E9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28" y="1067910"/>
            <a:ext cx="2947532" cy="1912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unswick Group Washington DC: One Firm. Globally. | Brunswick">
            <a:extLst>
              <a:ext uri="{FF2B5EF4-FFF2-40B4-BE49-F238E27FC236}">
                <a16:creationId xmlns:a16="http://schemas.microsoft.com/office/drawing/2014/main" id="{5BE43739-138F-1647-B8DF-92E6EAAD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91" y="1088216"/>
            <a:ext cx="2947532" cy="19046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844B21-1498-2946-896B-1F0357B65477}"/>
              </a:ext>
            </a:extLst>
          </p:cNvPr>
          <p:cNvSpPr txBox="1"/>
          <p:nvPr/>
        </p:nvSpPr>
        <p:spPr>
          <a:xfrm>
            <a:off x="7654600" y="3000992"/>
            <a:ext cx="267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Sales &amp; Support </a:t>
            </a:r>
          </a:p>
          <a:p>
            <a:r>
              <a:rPr lang="en-US" dirty="0">
                <a:solidFill>
                  <a:schemeClr val="bg1"/>
                </a:solidFill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23268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ACB2B-A6CF-B341-A5A6-91FE816AA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702" y="1175333"/>
            <a:ext cx="3496236" cy="50766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98448-696B-8E49-B97C-0945D22FCDC6}"/>
              </a:ext>
            </a:extLst>
          </p:cNvPr>
          <p:cNvSpPr txBox="1"/>
          <p:nvPr/>
        </p:nvSpPr>
        <p:spPr>
          <a:xfrm>
            <a:off x="6826513" y="1943641"/>
            <a:ext cx="536548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.PingFang SC Regular"/>
              <a:buChar char="︖"/>
            </a:pPr>
            <a:r>
              <a:rPr lang="en-US" sz="2400" dirty="0">
                <a:solidFill>
                  <a:schemeClr val="bg1"/>
                </a:solidFill>
              </a:rPr>
              <a:t>Who ordered this?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.PingFang SC Regular"/>
              <a:buChar char="︖"/>
            </a:pPr>
            <a:r>
              <a:rPr lang="en-US" sz="2400" dirty="0">
                <a:solidFill>
                  <a:schemeClr val="bg1"/>
                </a:solidFill>
              </a:rPr>
              <a:t>Has it been delivered?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.PingFang SC Regular"/>
              <a:buChar char="︖"/>
            </a:pPr>
            <a:r>
              <a:rPr lang="en-US" sz="2400" dirty="0">
                <a:solidFill>
                  <a:schemeClr val="bg1"/>
                </a:solidFill>
              </a:rPr>
              <a:t>How do we code it?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.PingFang SC Regular"/>
              <a:buChar char="︖"/>
            </a:pPr>
            <a:r>
              <a:rPr lang="en-US" sz="2400" dirty="0">
                <a:solidFill>
                  <a:schemeClr val="bg1"/>
                </a:solidFill>
              </a:rPr>
              <a:t>Who’s budget is it?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.PingFang SC Regular"/>
              <a:buChar char="︖"/>
            </a:pPr>
            <a:r>
              <a:rPr lang="en-US" sz="2400" dirty="0">
                <a:solidFill>
                  <a:schemeClr val="bg1"/>
                </a:solidFill>
              </a:rPr>
              <a:t>Should we pay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396696" y="371256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CURRENT SITUATION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00FB5-F3C0-1643-A42A-9CB02F35F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373" y="4094221"/>
            <a:ext cx="1008342" cy="7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612435" y="458459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INTEGRATIONS</a:t>
            </a:r>
          </a:p>
        </p:txBody>
      </p:sp>
      <p:pic>
        <p:nvPicPr>
          <p:cNvPr id="2050" name="Picture 2" descr="Xero invoice processing">
            <a:extLst>
              <a:ext uri="{FF2B5EF4-FFF2-40B4-BE49-F238E27FC236}">
                <a16:creationId xmlns:a16="http://schemas.microsoft.com/office/drawing/2014/main" id="{5B725603-C0C8-334F-8816-17650801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41" y="1720847"/>
            <a:ext cx="3229529" cy="1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ickBooks Online Approvals">
            <a:extLst>
              <a:ext uri="{FF2B5EF4-FFF2-40B4-BE49-F238E27FC236}">
                <a16:creationId xmlns:a16="http://schemas.microsoft.com/office/drawing/2014/main" id="{5A688260-8EB0-5549-B1DD-AB028108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7" y="1723425"/>
            <a:ext cx="3229529" cy="1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era Purchase Requisition">
            <a:extLst>
              <a:ext uri="{FF2B5EF4-FFF2-40B4-BE49-F238E27FC236}">
                <a16:creationId xmlns:a16="http://schemas.microsoft.com/office/drawing/2014/main" id="{72DB7328-A45F-6745-B2CB-9B7C63BC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4" y="3841588"/>
            <a:ext cx="3373803" cy="17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F13AD3-E30D-D141-AE70-045DADDB03F4}"/>
              </a:ext>
            </a:extLst>
          </p:cNvPr>
          <p:cNvSpPr/>
          <p:nvPr/>
        </p:nvSpPr>
        <p:spPr>
          <a:xfrm>
            <a:off x="1547183" y="4029042"/>
            <a:ext cx="1505337" cy="141267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7D70D-43E2-F748-A1C4-1DB4E0192AE1}"/>
              </a:ext>
            </a:extLst>
          </p:cNvPr>
          <p:cNvSpPr/>
          <p:nvPr/>
        </p:nvSpPr>
        <p:spPr>
          <a:xfrm>
            <a:off x="1628813" y="5066498"/>
            <a:ext cx="778937" cy="2392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48B0883B-6A92-8341-8B3E-AF4C5496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51" y="4252040"/>
            <a:ext cx="1698182" cy="8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ge 50 purchase orders">
            <a:extLst>
              <a:ext uri="{FF2B5EF4-FFF2-40B4-BE49-F238E27FC236}">
                <a16:creationId xmlns:a16="http://schemas.microsoft.com/office/drawing/2014/main" id="{431B3F0B-84CF-2642-9E44-ED141A39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35" y="1720847"/>
            <a:ext cx="3229531" cy="1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xport invoice data to CSV">
            <a:extLst>
              <a:ext uri="{FF2B5EF4-FFF2-40B4-BE49-F238E27FC236}">
                <a16:creationId xmlns:a16="http://schemas.microsoft.com/office/drawing/2014/main" id="{F569336B-BD16-724B-AFF6-21A84EB9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51" y="3921455"/>
            <a:ext cx="3229529" cy="1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ob authorisation tool">
            <a:extLst>
              <a:ext uri="{FF2B5EF4-FFF2-40B4-BE49-F238E27FC236}">
                <a16:creationId xmlns:a16="http://schemas.microsoft.com/office/drawing/2014/main" id="{C9ABD93B-5348-D04B-94F6-94E71068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73" y="3885700"/>
            <a:ext cx="3344664" cy="1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5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411681" y="428428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IT WORKS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4E9DCA-F961-8C48-A4DD-6085A521FE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80" y="1436709"/>
            <a:ext cx="9455825" cy="446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6227FC-9FB2-0244-87C3-299C0F455A46}"/>
              </a:ext>
            </a:extLst>
          </p:cNvPr>
          <p:cNvSpPr/>
          <p:nvPr/>
        </p:nvSpPr>
        <p:spPr>
          <a:xfrm>
            <a:off x="1197780" y="1639509"/>
            <a:ext cx="2199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Request to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buy something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BA89F-8FF7-394C-9F3B-FFB6D2726C35}"/>
              </a:ext>
            </a:extLst>
          </p:cNvPr>
          <p:cNvSpPr/>
          <p:nvPr/>
        </p:nvSpPr>
        <p:spPr>
          <a:xfrm>
            <a:off x="1197780" y="3375940"/>
            <a:ext cx="2199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Approval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process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0586B4-D16A-344B-9F8C-C87852AC21A7}"/>
              </a:ext>
            </a:extLst>
          </p:cNvPr>
          <p:cNvSpPr/>
          <p:nvPr/>
        </p:nvSpPr>
        <p:spPr>
          <a:xfrm>
            <a:off x="1197780" y="5050582"/>
            <a:ext cx="2199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Send purchase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order to supplier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39B9FB-A351-C34E-BF7B-6147CB0EE4F3}"/>
              </a:ext>
            </a:extLst>
          </p:cNvPr>
          <p:cNvSpPr/>
          <p:nvPr/>
        </p:nvSpPr>
        <p:spPr>
          <a:xfrm>
            <a:off x="4324430" y="1693893"/>
            <a:ext cx="2186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Receipt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Delivery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2FB672-A891-B646-8F0A-7A6EE998F6A4}"/>
              </a:ext>
            </a:extLst>
          </p:cNvPr>
          <p:cNvSpPr/>
          <p:nvPr/>
        </p:nvSpPr>
        <p:spPr>
          <a:xfrm>
            <a:off x="4367253" y="3375939"/>
            <a:ext cx="2186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Receive &amp; Read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Invoice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1CB8AF-C4AE-1349-8B51-2DB9ED62B21F}"/>
              </a:ext>
            </a:extLst>
          </p:cNvPr>
          <p:cNvSpPr/>
          <p:nvPr/>
        </p:nvSpPr>
        <p:spPr>
          <a:xfrm>
            <a:off x="4372340" y="5050581"/>
            <a:ext cx="2186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Match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order / invoice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4BDE7D-AECD-A44A-A312-7DF1A0CD4106}"/>
              </a:ext>
            </a:extLst>
          </p:cNvPr>
          <p:cNvSpPr/>
          <p:nvPr/>
        </p:nvSpPr>
        <p:spPr>
          <a:xfrm>
            <a:off x="7631462" y="1680646"/>
            <a:ext cx="2266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Invoice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approval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EA2BD3-3AE6-1848-B670-72A37324DD53}"/>
              </a:ext>
            </a:extLst>
          </p:cNvPr>
          <p:cNvSpPr/>
          <p:nvPr/>
        </p:nvSpPr>
        <p:spPr>
          <a:xfrm>
            <a:off x="7631463" y="3383452"/>
            <a:ext cx="226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Dispute process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 &amp; credit note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DF4F77-2B5C-324D-98B3-FD534EB22B3F}"/>
              </a:ext>
            </a:extLst>
          </p:cNvPr>
          <p:cNvSpPr/>
          <p:nvPr/>
        </p:nvSpPr>
        <p:spPr>
          <a:xfrm>
            <a:off x="7631463" y="5071230"/>
            <a:ext cx="226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Post to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accounts</a:t>
            </a:r>
          </a:p>
        </p:txBody>
      </p:sp>
    </p:spTree>
    <p:extLst>
      <p:ext uri="{BB962C8B-B14F-4D97-AF65-F5344CB8AC3E}">
        <p14:creationId xmlns:p14="http://schemas.microsoft.com/office/powerpoint/2010/main" val="290506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32388C-C1A1-7A4F-B06F-240F6D1535EB}"/>
              </a:ext>
            </a:extLst>
          </p:cNvPr>
          <p:cNvSpPr txBox="1"/>
          <p:nvPr/>
        </p:nvSpPr>
        <p:spPr>
          <a:xfrm>
            <a:off x="612435" y="458459"/>
            <a:ext cx="4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MOBILE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6EAF9-A95E-2C43-ABB6-3AB632087C68}"/>
              </a:ext>
            </a:extLst>
          </p:cNvPr>
          <p:cNvSpPr txBox="1"/>
          <p:nvPr/>
        </p:nvSpPr>
        <p:spPr>
          <a:xfrm>
            <a:off x="1661328" y="1879982"/>
            <a:ext cx="2041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Raise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GRN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Expense Claims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Submit Invoices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A72B6-97DE-374F-9148-8296E34A86BC}"/>
              </a:ext>
            </a:extLst>
          </p:cNvPr>
          <p:cNvSpPr/>
          <p:nvPr/>
        </p:nvSpPr>
        <p:spPr>
          <a:xfrm>
            <a:off x="8015071" y="1746442"/>
            <a:ext cx="2581212" cy="4463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79AD0-C19D-6D4F-A3D3-0A554C7C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805" y="616226"/>
            <a:ext cx="2901743" cy="5752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933515D-D493-9C43-BF56-90D7A6D67499}"/>
              </a:ext>
            </a:extLst>
          </p:cNvPr>
          <p:cNvSpPr/>
          <p:nvPr/>
        </p:nvSpPr>
        <p:spPr>
          <a:xfrm>
            <a:off x="4805394" y="796066"/>
            <a:ext cx="2581212" cy="5445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84060-632A-C44D-A0B5-DA0A2CA1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89" y="616226"/>
            <a:ext cx="2910822" cy="57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D152860E4DD49B167D8076C8E8846" ma:contentTypeVersion="12" ma:contentTypeDescription="Create a new document." ma:contentTypeScope="" ma:versionID="8cc582e5fcd8efd5e45db3888568b9e2">
  <xsd:schema xmlns:xsd="http://www.w3.org/2001/XMLSchema" xmlns:xs="http://www.w3.org/2001/XMLSchema" xmlns:p="http://schemas.microsoft.com/office/2006/metadata/properties" xmlns:ns2="5d26fcad-544a-45de-ae16-10407cfd2204" xmlns:ns3="c3ec37c1-0512-4c5f-afaa-a32cc7d1f1ae" targetNamespace="http://schemas.microsoft.com/office/2006/metadata/properties" ma:root="true" ma:fieldsID="b6dad6edfefe53ae002cf1fc29c14091" ns2:_="" ns3:_="">
    <xsd:import namespace="5d26fcad-544a-45de-ae16-10407cfd2204"/>
    <xsd:import namespace="c3ec37c1-0512-4c5f-afaa-a32cc7d1f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6fcad-544a-45de-ae16-10407cfd2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c37c1-0512-4c5f-afaa-a32cc7d1f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ec37c1-0512-4c5f-afaa-a32cc7d1f1ae">
      <UserInfo>
        <DisplayName>Jordan Butler</DisplayName>
        <AccountId>65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92789-213A-4DE8-B3AF-3AFA1D96C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6fcad-544a-45de-ae16-10407cfd2204"/>
    <ds:schemaRef ds:uri="c3ec37c1-0512-4c5f-afaa-a32cc7d1f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BA8546-2D1F-4966-94E4-F08BF7F76148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5d26fcad-544a-45de-ae16-10407cfd2204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c3ec37c1-0512-4c5f-afaa-a32cc7d1f1ae"/>
  </ds:schemaRefs>
</ds:datastoreItem>
</file>

<file path=customXml/itemProps3.xml><?xml version="1.0" encoding="utf-8"?>
<ds:datastoreItem xmlns:ds="http://schemas.openxmlformats.org/officeDocument/2006/customXml" ds:itemID="{FB2D2F42-DB11-47CC-93BC-EAC882880C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Macintosh PowerPoint</Application>
  <PresentationFormat>Widescreen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.PingFang SC Regular</vt:lpstr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Peirce</dc:creator>
  <cp:lastModifiedBy>Martin Peirce</cp:lastModifiedBy>
  <cp:revision>19</cp:revision>
  <dcterms:created xsi:type="dcterms:W3CDTF">2020-06-18T11:51:52Z</dcterms:created>
  <dcterms:modified xsi:type="dcterms:W3CDTF">2022-03-11T09:37:25Z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0x01010042AD152860E4DD49B167D8076C8E8846</vt:lpwstr>
  </property>
</Properties>
</file>